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72" r:id="rId3"/>
    <p:sldId id="271" r:id="rId4"/>
    <p:sldId id="273" r:id="rId5"/>
    <p:sldId id="259" r:id="rId6"/>
    <p:sldId id="262" r:id="rId7"/>
    <p:sldId id="275" r:id="rId8"/>
    <p:sldId id="276" r:id="rId9"/>
    <p:sldId id="277" r:id="rId10"/>
    <p:sldId id="279" r:id="rId11"/>
    <p:sldId id="344" r:id="rId12"/>
    <p:sldId id="345" r:id="rId13"/>
    <p:sldId id="280" r:id="rId14"/>
    <p:sldId id="281" r:id="rId15"/>
    <p:sldId id="278" r:id="rId16"/>
    <p:sldId id="282" r:id="rId17"/>
    <p:sldId id="283" r:id="rId18"/>
    <p:sldId id="264" r:id="rId19"/>
    <p:sldId id="261" r:id="rId20"/>
    <p:sldId id="291" r:id="rId21"/>
    <p:sldId id="292" r:id="rId22"/>
    <p:sldId id="285" r:id="rId23"/>
    <p:sldId id="294" r:id="rId24"/>
    <p:sldId id="302" r:id="rId25"/>
    <p:sldId id="284" r:id="rId26"/>
    <p:sldId id="289" r:id="rId27"/>
    <p:sldId id="300" r:id="rId28"/>
    <p:sldId id="299" r:id="rId29"/>
    <p:sldId id="288" r:id="rId30"/>
    <p:sldId id="295" r:id="rId31"/>
    <p:sldId id="296" r:id="rId32"/>
    <p:sldId id="287" r:id="rId33"/>
    <p:sldId id="301" r:id="rId34"/>
    <p:sldId id="304" r:id="rId35"/>
    <p:sldId id="307" r:id="rId36"/>
    <p:sldId id="305" r:id="rId37"/>
    <p:sldId id="308" r:id="rId38"/>
    <p:sldId id="306" r:id="rId39"/>
    <p:sldId id="309" r:id="rId40"/>
    <p:sldId id="327" r:id="rId41"/>
    <p:sldId id="333" r:id="rId42"/>
    <p:sldId id="334" r:id="rId43"/>
    <p:sldId id="326" r:id="rId44"/>
    <p:sldId id="329" r:id="rId45"/>
    <p:sldId id="331" r:id="rId46"/>
    <p:sldId id="332" r:id="rId47"/>
    <p:sldId id="325" r:id="rId48"/>
    <p:sldId id="311" r:id="rId49"/>
    <p:sldId id="313" r:id="rId50"/>
    <p:sldId id="314" r:id="rId51"/>
    <p:sldId id="315" r:id="rId52"/>
    <p:sldId id="317" r:id="rId53"/>
    <p:sldId id="316" r:id="rId54"/>
    <p:sldId id="318" r:id="rId55"/>
    <p:sldId id="319" r:id="rId56"/>
    <p:sldId id="320" r:id="rId57"/>
    <p:sldId id="321" r:id="rId58"/>
    <p:sldId id="322" r:id="rId59"/>
    <p:sldId id="323" r:id="rId60"/>
    <p:sldId id="270" r:id="rId61"/>
    <p:sldId id="269" r:id="rId62"/>
    <p:sldId id="268" r:id="rId63"/>
    <p:sldId id="265" r:id="rId64"/>
    <p:sldId id="260" r:id="rId65"/>
    <p:sldId id="348" r:id="rId66"/>
    <p:sldId id="263" r:id="rId67"/>
    <p:sldId id="336" r:id="rId68"/>
    <p:sldId id="338" r:id="rId69"/>
    <p:sldId id="337" r:id="rId70"/>
    <p:sldId id="340" r:id="rId71"/>
    <p:sldId id="339" r:id="rId72"/>
    <p:sldId id="342" r:id="rId73"/>
    <p:sldId id="347" r:id="rId74"/>
    <p:sldId id="341" r:id="rId75"/>
    <p:sldId id="335" r:id="rId76"/>
    <p:sldId id="346" r:id="rId77"/>
    <p:sldId id="343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118"/>
    <a:srgbClr val="D4D4D4"/>
    <a:srgbClr val="E0E0E0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13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4CFBB-6753-9E4C-BD97-EA06E7397A3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26BE7-BF3C-F24F-B6AE-1957385FD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9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</a:t>
            </a:r>
            <a:r>
              <a:rPr lang="en-US" baseline="0" dirty="0" smtClean="0"/>
              <a:t> computation – success story. Lots of great stuff like decoding the human genome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most importantly, how do we know the answer is right?</a:t>
            </a:r>
            <a:r>
              <a:rPr lang="en-US" baseline="0" dirty="0" smtClean="0"/>
              <a:t> What if they answer incorrectly?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 People might just guess!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Workers</a:t>
            </a:r>
            <a:r>
              <a:rPr lang="en-US" baseline="0" dirty="0" smtClean="0"/>
              <a:t> can be lazy and might just guess the answer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Computers great at some things</a:t>
            </a:r>
            <a:r>
              <a:rPr lang="en-US" baseline="0" dirty="0" smtClean="0"/>
              <a:t> – aerodynamic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LOOKS so</a:t>
            </a:r>
            <a:r>
              <a:rPr lang="en-US" baseline="0" dirty="0" smtClean="0"/>
              <a:t> SAD! What makes him happy? What motivates him?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Money. That’s why he’s there. He</a:t>
            </a:r>
            <a:r>
              <a:rPr lang="en-US" baseline="0" dirty="0" smtClean="0"/>
              <a:t> likes money.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6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But! He is also lazy. He wants to finish his job as fast as possible. What</a:t>
            </a:r>
            <a:r>
              <a:rPr lang="en-US" baseline="0" dirty="0" smtClean="0"/>
              <a:t> are the implications?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8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5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toy example execution. Very hard to do by computer. Let’s just ask people.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7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Weird optimization opportunities.</a:t>
            </a:r>
            <a:r>
              <a:rPr lang="en-US" baseline="0" dirty="0" smtClean="0"/>
              <a:t> We think of optimizations as reducing time. How can we do that here?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61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Can’t just call this function. What’s the answer?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Great – but lots of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to pay workers. How much should</a:t>
            </a:r>
            <a:r>
              <a:rPr lang="en-US" baseline="0" dirty="0" smtClean="0"/>
              <a:t> you pay?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long should the task take?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155495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13553" y="5811898"/>
            <a:ext cx="8418908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Emery Berger</a:t>
            </a:r>
            <a:r>
              <a:rPr lang="en-US" sz="2400" dirty="0" smtClean="0">
                <a:solidFill>
                  <a:srgbClr val="FFFFFF"/>
                </a:solidFill>
              </a:rPr>
              <a:t>, Dan </a:t>
            </a:r>
            <a:r>
              <a:rPr lang="en-US" sz="2400" dirty="0" err="1" smtClean="0">
                <a:solidFill>
                  <a:srgbClr val="FFFFFF"/>
                </a:solidFill>
              </a:rPr>
              <a:t>Barowy</a:t>
            </a:r>
            <a:r>
              <a:rPr lang="en-US" sz="2400" dirty="0" smtClean="0">
                <a:solidFill>
                  <a:srgbClr val="FFFFFF"/>
                </a:solidFill>
              </a:rPr>
              <a:t>, Charlie </a:t>
            </a:r>
            <a:r>
              <a:rPr lang="en-US" sz="2400" dirty="0" err="1" smtClean="0">
                <a:solidFill>
                  <a:srgbClr val="FFFFFF"/>
                </a:solidFill>
              </a:rPr>
              <a:t>Curtsinger</a:t>
            </a:r>
            <a:r>
              <a:rPr lang="en-US" sz="2400" dirty="0" smtClean="0">
                <a:solidFill>
                  <a:srgbClr val="FFFFFF"/>
                </a:solidFill>
              </a:rPr>
              <a:t>, Andrew McGregor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13553" y="3654145"/>
            <a:ext cx="8418907" cy="1878904"/>
          </a:xfrm>
          <a:solidFill>
            <a:srgbClr val="D4D4D4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latin typeface="Calibri"/>
                <a:cs typeface="Calibri"/>
              </a:rPr>
              <a:t>Programming with People:</a:t>
            </a:r>
            <a:br>
              <a:rPr lang="en-US" sz="4800" b="1" dirty="0" smtClean="0">
                <a:latin typeface="Calibri"/>
                <a:cs typeface="Calibri"/>
              </a:rPr>
            </a:br>
            <a:r>
              <a:rPr lang="en-US" b="1" i="1" dirty="0" smtClean="0">
                <a:cs typeface="Calibri"/>
              </a:rPr>
              <a:t>Integrating </a:t>
            </a:r>
            <a: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  <a:t>Human-Based</a:t>
            </a:r>
            <a:b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</a:br>
            <a:r>
              <a:rPr lang="en-US" b="1" i="1" dirty="0" smtClean="0">
                <a:latin typeface="Calibri"/>
                <a:cs typeface="Calibri"/>
              </a:rPr>
              <a:t>&amp; </a:t>
            </a:r>
            <a:r>
              <a:rPr lang="en-US" b="1" i="1" dirty="0" smtClean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lang="en-US" b="1" i="1" dirty="0" smtClean="0">
                <a:solidFill>
                  <a:srgbClr val="0000FF"/>
                </a:solidFill>
                <a:latin typeface="Calibri"/>
                <a:cs typeface="Calibri"/>
              </a:rPr>
              <a:t>Computation</a:t>
            </a:r>
            <a:endParaRPr lang="en-US" b="1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093" b="2534"/>
          <a:stretch/>
        </p:blipFill>
        <p:spPr>
          <a:xfrm>
            <a:off x="1975385" y="-1"/>
            <a:ext cx="4922789" cy="68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9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936"/>
          <a:stretch/>
        </p:blipFill>
        <p:spPr>
          <a:xfrm>
            <a:off x="2006741" y="0"/>
            <a:ext cx="4938466" cy="69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rcRect l="3810" t="2966" r="3760" b="2964"/>
          <a:stretch>
            <a:fillRect/>
          </a:stretch>
        </p:blipFill>
        <p:spPr>
          <a:xfrm>
            <a:off x="347811" y="4094715"/>
            <a:ext cx="2074345" cy="276328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9000"/>
          <a:stretch>
            <a:fillRect/>
          </a:stretch>
        </p:blipFill>
        <p:spPr>
          <a:xfrm>
            <a:off x="0" y="0"/>
            <a:ext cx="9144000" cy="7554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559" y="1697493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58" y="-251328"/>
            <a:ext cx="9331158" cy="784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84404" y="2841271"/>
            <a:ext cx="4941565" cy="18759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6641" y="3453777"/>
            <a:ext cx="3557660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P(agreement</a:t>
            </a:r>
            <a:r>
              <a:rPr lang="en-US" sz="3600" b="1" dirty="0" smtClean="0"/>
              <a:t>) = ½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432" y="2993771"/>
            <a:ext cx="8549483" cy="22107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0" y="2993771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83" y="2993771"/>
            <a:ext cx="914400" cy="909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340" y="4061829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8935" y="1454786"/>
            <a:ext cx="2241240" cy="15389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0966" y="1454786"/>
            <a:ext cx="2241240" cy="15389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2997" y="1454786"/>
            <a:ext cx="2241240" cy="15389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5028" y="1454786"/>
            <a:ext cx="2241240" cy="15389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2941" y="1454786"/>
            <a:ext cx="2241240" cy="15389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417" y="2993771"/>
            <a:ext cx="914400" cy="9099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86" y="2993771"/>
            <a:ext cx="914400" cy="9099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55" y="2993771"/>
            <a:ext cx="914400" cy="9099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9283" y="4061829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6417" y="4061829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386" y="4061829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355" y="4061829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0466" y="3738663"/>
            <a:ext cx="5445346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P(agreement) = 1/32 (&lt; 5%)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2736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267" t="2820" r="1789" b="2481"/>
          <a:stretch>
            <a:fillRect/>
          </a:stretch>
        </p:blipFill>
        <p:spPr>
          <a:xfrm>
            <a:off x="207340" y="0"/>
            <a:ext cx="8773056" cy="6880676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618484"/>
            <a:ext cx="719718" cy="494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124278"/>
            <a:ext cx="719718" cy="494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618484"/>
            <a:ext cx="719718" cy="494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124278"/>
            <a:ext cx="719718" cy="494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618484"/>
            <a:ext cx="719718" cy="494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124278"/>
            <a:ext cx="719718" cy="494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618484"/>
            <a:ext cx="719718" cy="494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124278"/>
            <a:ext cx="719718" cy="494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618484"/>
            <a:ext cx="719718" cy="4942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124278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4469762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3975556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3321040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2826834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4469762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975556"/>
            <a:ext cx="719718" cy="4942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4469762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3975556"/>
            <a:ext cx="719718" cy="4942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4469762"/>
            <a:ext cx="719718" cy="4942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321040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7" y="439792"/>
            <a:ext cx="5287720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2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83037" y="5118207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Confidence level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(per function)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033" y="5083598"/>
            <a:ext cx="381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95%</a:t>
            </a:r>
            <a:b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</a:br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(p &lt; 0.05)</a:t>
            </a:r>
            <a:endParaRPr lang="en-US" sz="3600" b="1" i="1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93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7073" r="5438" b="8387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eorgia" pitchFamily="18" charset="0"/>
              </a:rPr>
              <a:t>3</a:t>
            </a: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0s, $0.06 ($7.25 / 120)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3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trike="sngStrike" dirty="0" smtClean="0">
                <a:solidFill>
                  <a:srgbClr val="000000"/>
                </a:solidFill>
                <a:latin typeface="Georgia" pitchFamily="18" charset="0"/>
              </a:rPr>
              <a:t>30s, $0.06 ($7.25 / 120)</a:t>
            </a:r>
            <a:endParaRPr lang="en-US" sz="3600" strike="sngStrike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78291" y="6015035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60s, $0.12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0340" y="2523152"/>
            <a:ext cx="3020259" cy="2073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2674951">
            <a:off x="5452332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0616" y="2531211"/>
            <a:ext cx="3020259" cy="2073911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 rot="18928948">
            <a:off x="7032084" y="1806605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Up Arrow 25"/>
          <p:cNvSpPr/>
          <p:nvPr/>
        </p:nvSpPr>
        <p:spPr>
          <a:xfrm>
            <a:off x="6529141" y="4605122"/>
            <a:ext cx="1717778" cy="596066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6811432" cy="830997"/>
            <a:chOff x="5715000" y="838200"/>
            <a:chExt cx="6485126" cy="830997"/>
          </a:xfrm>
        </p:grpSpPr>
        <p:sp>
          <p:nvSpPr>
            <p:cNvPr id="28" name="Rectangle 2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41915" y="929290"/>
              <a:ext cx="4958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 smtClean="0">
                  <a:latin typeface="Georgia" pitchFamily="18" charset="0"/>
                </a:rPr>
                <a:t>95% confidence</a:t>
              </a:r>
              <a:endParaRPr lang="en-US" sz="3600" i="1" dirty="0">
                <a:latin typeface="Georgia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32" t="1526" r="1183" b="1683"/>
          <a:stretch/>
        </p:blipFill>
        <p:spPr>
          <a:xfrm>
            <a:off x="0" y="0"/>
            <a:ext cx="9143999" cy="6910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4638" y="2394161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6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4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67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7" y="5495349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0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6" y="5495349"/>
            <a:ext cx="417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8748" y="6127808"/>
            <a:ext cx="370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computed/provided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57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624" y="1571559"/>
            <a:ext cx="5033476" cy="34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9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  <p:pic>
        <p:nvPicPr>
          <p:cNvPr id="11" name="Picture 10" descr="AA02666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40" y="1921852"/>
            <a:ext cx="1341165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1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42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80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8" name="Picture 7" descr="AA02666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9" name="Picture 8" descr="SP0008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sp>
        <p:nvSpPr>
          <p:cNvPr id="3" name="&quot;No&quot; Symbol 2"/>
          <p:cNvSpPr/>
          <p:nvPr/>
        </p:nvSpPr>
        <p:spPr>
          <a:xfrm>
            <a:off x="6856810" y="5018618"/>
            <a:ext cx="1788987" cy="178898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95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2" name="Picture 11" descr="AA02666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15" name="Picture 14" descr="SP0008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pic>
        <p:nvPicPr>
          <p:cNvPr id="2" name="Picture 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21" y="427534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1" name="Picture 20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56" y="2509538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2" name="Picture 2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0" y="425985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grpSp>
        <p:nvGrpSpPr>
          <p:cNvPr id="23" name="Group 22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07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39" name="Picture 38" descr="allchoi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93614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0530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4312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2454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1732998" y="5966658"/>
            <a:ext cx="2433817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Calibri"/>
                <a:cs typeface="Calibri"/>
              </a:rPr>
              <a:t>Inconclusive!</a:t>
            </a:r>
            <a:endParaRPr lang="en-US" sz="32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25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777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7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4546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49018" y="4994818"/>
            <a:ext cx="6298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51m</a:t>
            </a:r>
            <a:endParaRPr lang="en-US" sz="2400" i="1" dirty="0"/>
          </a:p>
        </p:txBody>
      </p: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380300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  <p:pic>
        <p:nvPicPr>
          <p:cNvPr id="33" name="Picture 3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32" y="423865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>
            <a:off x="6163989" y="3951936"/>
            <a:ext cx="443" cy="28671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1477" y="4238654"/>
            <a:ext cx="157741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1h 9m 50s;</a:t>
            </a:r>
          </a:p>
          <a:p>
            <a:r>
              <a:rPr lang="en-US" sz="2400" i="1" dirty="0" smtClean="0"/>
              <a:t>cost = $0.36</a:t>
            </a:r>
            <a:endParaRPr lang="en-US" sz="24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5849366" y="5493417"/>
            <a:ext cx="2838850" cy="1200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cap="small" dirty="0" err="1" smtClean="0">
                <a:latin typeface="Calibri"/>
                <a:cs typeface="Calibri"/>
              </a:rPr>
              <a:t>AutoMan</a:t>
            </a:r>
            <a:r>
              <a:rPr lang="en-US" sz="2400" b="1" i="1" dirty="0" smtClean="0">
                <a:latin typeface="Calibri"/>
                <a:cs typeface="Calibri"/>
              </a:rPr>
              <a:t>: 5 out of 6</a:t>
            </a:r>
            <a:br>
              <a:rPr lang="en-US" sz="2400" b="1" i="1" dirty="0" smtClean="0">
                <a:latin typeface="Calibri"/>
                <a:cs typeface="Calibri"/>
              </a:rPr>
            </a:br>
            <a:r>
              <a:rPr lang="en-US" sz="2400" b="1" i="1" dirty="0" smtClean="0">
                <a:latin typeface="Calibri"/>
                <a:cs typeface="Calibri"/>
              </a:rPr>
              <a:t> ⇒ 95% confidence;</a:t>
            </a:r>
          </a:p>
          <a:p>
            <a:r>
              <a:rPr lang="en-US" sz="2400" b="1" i="1" dirty="0" smtClean="0">
                <a:latin typeface="Calibri"/>
                <a:cs typeface="Calibri"/>
              </a:rPr>
              <a:t>return  </a:t>
            </a:r>
            <a:endParaRPr lang="en-US" sz="2400" b="1" i="1" dirty="0">
              <a:latin typeface="Calibri"/>
              <a:cs typeface="Calibri"/>
            </a:endParaRPr>
          </a:p>
        </p:txBody>
      </p:sp>
      <p:pic>
        <p:nvPicPr>
          <p:cNvPr id="37" name="Picture 36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77" y="6328845"/>
            <a:ext cx="262659" cy="262659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109781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“is this a giraffe?”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773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44450"/>
            <a:ext cx="9220200" cy="676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0962" y="764522"/>
            <a:ext cx="8598722" cy="504138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is_readable_plate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= {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a.Task[String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] {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MultipleChoiceQuestion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question_text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Does this image PRIMARILY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SHOW a vehicle with a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CLEARLY READABLE license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number plate?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selection_texts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Map('yes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Yes.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     'no 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lang="en-US" sz="2400" dirty="0">
                <a:latin typeface="Consolas"/>
                <a:cs typeface="Consolas"/>
              </a:rPr>
              <a:t>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t.question.image_url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image_url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09" y="233240"/>
            <a:ext cx="8939091" cy="640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def </a:t>
            </a:r>
            <a:r>
              <a:rPr lang="en-US" sz="2400" b="1" dirty="0" err="1" smtClean="0">
                <a:latin typeface="Consolas"/>
                <a:cs typeface="Consolas"/>
              </a:rPr>
              <a:t>get_plate_text</a:t>
            </a:r>
            <a:r>
              <a:rPr lang="en-US" sz="2400" dirty="0" err="1" smtClean="0">
                <a:latin typeface="Consolas"/>
                <a:cs typeface="Consolas"/>
              </a:rPr>
              <a:t>(image_url</a:t>
            </a:r>
            <a:r>
              <a:rPr lang="en-US" sz="2400" dirty="0" smtClean="0">
                <a:latin typeface="Consolas"/>
                <a:cs typeface="Consolas"/>
              </a:rPr>
              <a:t>: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String</a:t>
            </a:r>
            <a:r>
              <a:rPr lang="en-US" sz="2400" dirty="0" smtClean="0">
                <a:latin typeface="Consolas"/>
                <a:cs typeface="Consolas"/>
              </a:rPr>
              <a:t>) = {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err="1" smtClean="0">
                <a:latin typeface="Consolas"/>
                <a:cs typeface="Consolas"/>
              </a:rPr>
              <a:t>a.Task[String</a:t>
            </a:r>
            <a:r>
              <a:rPr lang="en-US" sz="2400" dirty="0" smtClean="0">
                <a:latin typeface="Consolas"/>
                <a:cs typeface="Consolas"/>
              </a:rPr>
              <a:t>] { </a:t>
            </a:r>
            <a:r>
              <a:rPr lang="en-US" sz="2400" dirty="0" err="1" smtClean="0">
                <a:latin typeface="Consolas"/>
                <a:cs typeface="Consolas"/>
              </a:rPr>
              <a:t>t</a:t>
            </a:r>
            <a:r>
              <a:rPr lang="en-US" sz="2400" dirty="0" smtClean="0">
                <a:latin typeface="Consolas"/>
                <a:cs typeface="Consolas"/>
              </a:rPr>
              <a:t> =&gt;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t.confidence</a:t>
            </a:r>
            <a:r>
              <a:rPr lang="en-US" sz="2400" dirty="0" smtClean="0">
                <a:latin typeface="Consolas"/>
                <a:cs typeface="Consolas"/>
              </a:rPr>
              <a:t> = 0.90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t.title</a:t>
            </a:r>
            <a:r>
              <a:rPr lang="en-US" sz="2400" dirty="0" smtClean="0">
                <a:latin typeface="Consolas"/>
                <a:cs typeface="Consolas"/>
              </a:rPr>
              <a:t> = "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Recognize this license plate.</a:t>
            </a:r>
            <a:r>
              <a:rPr lang="en-US" sz="2400" dirty="0" smtClean="0">
                <a:latin typeface="Consolas"/>
                <a:cs typeface="Consolas"/>
              </a:rPr>
              <a:t>”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</a:p>
          <a:p>
            <a:pPr>
              <a:spcAft>
                <a:spcPts val="600"/>
              </a:spcAft>
              <a:buNone/>
            </a:pPr>
            <a:r>
              <a:rPr lang="en-US" sz="2400" b="1" dirty="0" smtClean="0">
                <a:latin typeface="Consolas"/>
                <a:cs typeface="Consolas"/>
              </a:rPr>
              <a:t>        </a:t>
            </a:r>
            <a:r>
              <a:rPr lang="en-US" sz="2400" b="1" dirty="0" err="1" smtClean="0">
                <a:latin typeface="Consolas"/>
                <a:cs typeface="Consolas"/>
              </a:rPr>
              <a:t>a.FreeTextQuestion</a:t>
            </a:r>
            <a:r>
              <a:rPr lang="en-US" sz="2400" dirty="0" err="1" smtClean="0">
                <a:latin typeface="Consolas"/>
                <a:cs typeface="Consolas"/>
              </a:rPr>
              <a:t>("</a:t>
            </a:r>
            <a:r>
              <a:rPr lang="en-US" sz="2400" dirty="0" err="1" smtClean="0">
                <a:solidFill>
                  <a:srgbClr val="1F497D"/>
                </a:solidFill>
                <a:latin typeface="Consolas"/>
                <a:cs typeface="Consolas"/>
              </a:rPr>
              <a:t>What</a:t>
            </a: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are the characters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printed on this license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plate? (CAPS ONLY, NO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DASHES, DOTS OR SPACES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please!)</a:t>
            </a:r>
            <a:r>
              <a:rPr lang="en-US" sz="2400" dirty="0" smtClean="0">
                <a:latin typeface="Consolas"/>
                <a:cs typeface="Consolas"/>
              </a:rPr>
              <a:t>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</a:t>
            </a:r>
            <a:r>
              <a:rPr lang="en-US" sz="2400" b="1" dirty="0" err="1" smtClean="0">
                <a:latin typeface="Consolas"/>
                <a:cs typeface="Consolas"/>
              </a:rPr>
              <a:t>num_choices</a:t>
            </a:r>
            <a:r>
              <a:rPr lang="en-US" sz="2400" dirty="0" smtClean="0">
                <a:latin typeface="Consolas"/>
                <a:cs typeface="Consolas"/>
              </a:rPr>
              <a:t> = BigInt(36).pow(6)</a:t>
            </a:r>
          </a:p>
          <a:p>
            <a:pPr>
              <a:spcAft>
                <a:spcPts val="600"/>
              </a:spcAft>
              <a:buNone/>
            </a:pPr>
            <a:r>
              <a:rPr lang="en-US" sz="2400" i="1" dirty="0" smtClean="0">
                <a:latin typeface="Consolas"/>
                <a:cs typeface="Consolas"/>
              </a:rPr>
              <a:t>        // [A-Z0-9]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t.question.image_url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image_url</a:t>
            </a:r>
            <a:endParaRPr lang="en-US" sz="2400" dirty="0" smtClean="0">
              <a:latin typeface="Consolas"/>
              <a:cs typeface="Consolas"/>
            </a:endParaRP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smtClean="0">
                <a:latin typeface="Consolas"/>
                <a:cs typeface="Consolas"/>
              </a:rPr>
              <a:t>}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}</a:t>
            </a:r>
            <a:endParaRPr lang="en-US" sz="24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869" y="0"/>
            <a:ext cx="9378119" cy="682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289" y="291327"/>
            <a:ext cx="4360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Coming Attractions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64289" y="1565223"/>
            <a:ext cx="713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General question answering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(e.g. translation tasks)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9" y="329164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Java / Web service API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289" y="457512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Optimizations (time and $)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1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272117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762388" y="4289085"/>
            <a:ext cx="5948054" cy="85947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</a:rPr>
              <a:t>www</a:t>
            </a:r>
            <a:r>
              <a:rPr lang="en-US" sz="4400" b="1" dirty="0" err="1" smtClean="0">
                <a:solidFill>
                  <a:srgbClr val="FFFFFF"/>
                </a:solidFill>
              </a:rPr>
              <a:t>.automan-lang.</a:t>
            </a:r>
            <a:r>
              <a:rPr lang="en-US" sz="4400" dirty="0" err="1" smtClean="0">
                <a:solidFill>
                  <a:srgbClr val="FFFFFF"/>
                </a:solidFill>
              </a:rPr>
              <a:t>org</a:t>
            </a:r>
            <a:endParaRPr lang="en-US" sz="44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isGiraffe(</a:t>
              </a:r>
              <a:r>
                <a:rPr lang="en-US" sz="4800" i="1" dirty="0" err="1" smtClean="0">
                  <a:solidFill>
                    <a:schemeClr val="bg1"/>
                  </a:solidFill>
                  <a:latin typeface="Georgia" pitchFamily="18" charset="0"/>
                </a:rPr>
                <a:t>image</a:t>
              </a:r>
              <a:r>
                <a:rPr lang="en-US" sz="4800" dirty="0">
                  <a:solidFill>
                    <a:schemeClr val="bg1"/>
                  </a:solidFill>
                  <a:latin typeface="Georgia" pitchFamily="18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95" y="4662633"/>
            <a:ext cx="1968500" cy="1714500"/>
          </a:xfrm>
          <a:prstGeom prst="rect">
            <a:avLst/>
          </a:prstGeom>
        </p:spPr>
      </p:pic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6483" y="6197357"/>
            <a:ext cx="4454891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  <a:alpha val="57000"/>
                </a:schemeClr>
              </a:gs>
              <a:gs pos="35000">
                <a:schemeClr val="accent3">
                  <a:tint val="37000"/>
                  <a:satMod val="300000"/>
                  <a:alpha val="57000"/>
                </a:schemeClr>
              </a:gs>
              <a:gs pos="100000">
                <a:schemeClr val="accent3">
                  <a:tint val="15000"/>
                  <a:satMod val="350000"/>
                  <a:alpha val="5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Speculative Execution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1713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272117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762388" y="4289085"/>
            <a:ext cx="5948054" cy="85947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</a:rPr>
              <a:t>www</a:t>
            </a:r>
            <a:r>
              <a:rPr lang="en-US" sz="4400" b="1" dirty="0" err="1" smtClean="0">
                <a:solidFill>
                  <a:srgbClr val="FFFFFF"/>
                </a:solidFill>
              </a:rPr>
              <a:t>.automan-lang.</a:t>
            </a:r>
            <a:r>
              <a:rPr lang="en-US" sz="4400" dirty="0" err="1" smtClean="0">
                <a:solidFill>
                  <a:srgbClr val="FFFFFF"/>
                </a:solidFill>
              </a:rPr>
              <a:t>org</a:t>
            </a:r>
            <a:endParaRPr lang="en-US" sz="4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F51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16" t="16013" r="19418" b="5555"/>
          <a:stretch/>
        </p:blipFill>
        <p:spPr>
          <a:xfrm>
            <a:off x="580074" y="1269999"/>
            <a:ext cx="8085657" cy="43425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67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289" y="291327"/>
            <a:ext cx="4360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Coming Attractions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64289" y="1565223"/>
            <a:ext cx="713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General question answering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(e.g. translation tasks)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9" y="329164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Java / Web service API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289" y="457512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Optimizations (time and $)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goats?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11" y="1416975"/>
            <a:ext cx="5168974" cy="54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5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9281180" cy="69105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89" t="3031" b="31675"/>
          <a:stretch/>
        </p:blipFill>
        <p:spPr>
          <a:xfrm>
            <a:off x="1740222" y="0"/>
            <a:ext cx="6114290" cy="69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9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1099</Words>
  <Application>Microsoft Macintosh PowerPoint</Application>
  <PresentationFormat>On-screen Show (4:3)</PresentationFormat>
  <Paragraphs>274</Paragraphs>
  <Slides>77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Programming with People: Integrating Human-Based &amp; Digital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goats?</vt:lpstr>
      <vt:lpstr>PowerPoint Presentation</vt:lpstr>
    </vt:vector>
  </TitlesOfParts>
  <Manager/>
  <Company>University of Massachusetts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Platform for Integrating Human-Based and Digital Computation</dc:title>
  <dc:subject/>
  <dc:creator>Emery Berger</dc:creator>
  <cp:keywords/>
  <dc:description/>
  <cp:lastModifiedBy>Emery Berger</cp:lastModifiedBy>
  <cp:revision>33</cp:revision>
  <dcterms:created xsi:type="dcterms:W3CDTF">2012-02-04T18:44:29Z</dcterms:created>
  <dcterms:modified xsi:type="dcterms:W3CDTF">2012-06-01T14:57:27Z</dcterms:modified>
  <cp:category/>
</cp:coreProperties>
</file>